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4" r:id="rId4"/>
    <p:sldId id="26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0718C-BE60-49C1-9A43-964B8D218DCE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FC223-2F5B-4441-A422-E7031045B2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C223-2F5B-4441-A422-E7031045B2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 bwMode="auto">
          <a:xfrm>
            <a:off x="560388" y="2333626"/>
            <a:ext cx="8229600" cy="738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年春季就业派遣知识讲座</a:t>
            </a:r>
            <a:br>
              <a:rPr lang="en-US" altLang="zh-CN" sz="4000" b="1" dirty="0">
                <a:latin typeface="微软雅黑" pitchFamily="34" charset="-122"/>
                <a:ea typeface="微软雅黑" pitchFamily="34" charset="-122"/>
              </a:rPr>
            </a:b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9939" name="图片 2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4" y="339090"/>
            <a:ext cx="2422514" cy="5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 txBox="1">
            <a:spLocks/>
          </p:cNvSpPr>
          <p:nvPr/>
        </p:nvSpPr>
        <p:spPr>
          <a:xfrm>
            <a:off x="4937126" y="3691890"/>
            <a:ext cx="2479675" cy="84391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zh-CN" altLang="en-US" sz="2000" b="1" kern="0" dirty="0">
              <a:latin typeface="微软雅黑" pitchFamily="34" charset="-122"/>
              <a:ea typeface="微软雅黑" pitchFamily="34" charset="-122"/>
              <a:cs typeface="+mj-cs"/>
              <a:sym typeface="Calibri" pitchFamily="34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7072330" y="4357694"/>
            <a:ext cx="928694" cy="4867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 sz="2000" dirty="0">
              <a:sym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342900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——</a:t>
            </a:r>
            <a:r>
              <a:rPr lang="zh-CN" altLang="en-US" sz="2800" dirty="0"/>
              <a:t>信息核对篇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 bwMode="auto">
          <a:xfrm>
            <a:off x="3643306" y="285728"/>
            <a:ext cx="4214842" cy="5715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核对数据字段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937126" y="3691890"/>
            <a:ext cx="2479675" cy="84391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br>
              <a:rPr lang="en-US" altLang="zh-CN" sz="2000" b="1" kern="0" dirty="0">
                <a:latin typeface="微软雅黑" pitchFamily="34" charset="-122"/>
                <a:ea typeface="微软雅黑" pitchFamily="34" charset="-122"/>
                <a:cs typeface="+mj-cs"/>
                <a:sym typeface="Calibri" pitchFamily="34" charset="0"/>
              </a:rPr>
            </a:br>
            <a:endParaRPr lang="zh-CN" altLang="en-US" sz="2000" b="1" kern="0" dirty="0">
              <a:latin typeface="微软雅黑" pitchFamily="34" charset="-122"/>
              <a:ea typeface="微软雅黑" pitchFamily="34" charset="-122"/>
              <a:cs typeface="+mj-cs"/>
              <a:sym typeface="Calibri" pitchFamily="34" charset="0"/>
            </a:endParaRPr>
          </a:p>
        </p:txBody>
      </p:sp>
      <p:pic>
        <p:nvPicPr>
          <p:cNvPr id="6" name="图片 2" descr="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974" y="339090"/>
            <a:ext cx="2422514" cy="5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接连接符 7"/>
          <p:cNvCxnSpPr/>
          <p:nvPr/>
        </p:nvCxnSpPr>
        <p:spPr>
          <a:xfrm>
            <a:off x="500034" y="1000108"/>
            <a:ext cx="8143932" cy="15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00034" y="1285857"/>
          <a:ext cx="8143932" cy="5495479"/>
        </p:xfrm>
        <a:graphic>
          <a:graphicData uri="http://schemas.openxmlformats.org/drawingml/2006/table">
            <a:tbl>
              <a:tblPr/>
              <a:tblGrid>
                <a:gridCol w="108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0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学号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根据学生实际情况填写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单位名称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姓名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单位所在地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专业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档案转寄单位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出生日期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档案转寄具体地址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二级学院名称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档案接收人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手机电话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档案接收电话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身份证号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户口迁移地址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性别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男，女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具体落实单位名称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民族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汉族，蒙古族</a:t>
                      </a:r>
                      <a:r>
                        <a:rPr lang="en-US" altLang="zh-CN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…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i="0" u="none" strike="noStrike" kern="1200" dirty="0">
                          <a:solidFill>
                            <a:srgbClr val="FF0000"/>
                          </a:solidFill>
                          <a:latin typeface="宋体"/>
                          <a:ea typeface="+mn-ea"/>
                          <a:cs typeface="+mn-cs"/>
                        </a:rPr>
                        <a:t>具体落实单位所在地</a:t>
                      </a:r>
                    </a:p>
                    <a:p>
                      <a:endParaRPr lang="zh-CN" altLang="en-US" dirty="0"/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8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政治面貌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中共党员，中共预备党员，共青团员，群众，九三学社</a:t>
                      </a:r>
                      <a:r>
                        <a:rPr lang="en-US" altLang="zh-CN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…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困难生类别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/>
                        <a:t>下拉菜单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毕业日期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以研究生院和教务处数据为准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单位性质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/>
                        <a:t>下拉菜单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入学时间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单位隶属部门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900" b="1"/>
                        <a:t>下拉菜单</a:t>
                      </a:r>
                      <a:endParaRPr lang="zh-CN" altLang="en-US" sz="900" b="1" dirty="0"/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学制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单位行业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900" b="1"/>
                        <a:t>下拉菜单</a:t>
                      </a:r>
                      <a:endParaRPr lang="zh-CN" altLang="en-US" sz="900" b="1" dirty="0"/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学历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工作职位类别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/>
                        <a:t>下拉菜单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3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考生号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派遣报到证号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就业办公室统一填写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培养方式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以研究生院和教务处数据为准</a:t>
                      </a: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定向，非定向，委培，自筹</a:t>
                      </a: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派遣时间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87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培养单位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以研究生院数据为准，部分信息不全的学生，依据定向或委培协议补全数据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报到期限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13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生源所在地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直辖市写到区县（如北京市海淀区）、其他省（区）写到地级市（如</a:t>
                      </a:r>
                      <a:r>
                        <a:rPr kumimoji="0" lang="zh-CN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山东省青岛市、内蒙古兴安盟）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师范生类别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5809" marR="5809" marT="5809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毕业去向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派遣，出国，考研，二分，待分，未落实就业去向，已签订就业协议（但无法开具报到证）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学生签字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第二轮核对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278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就业形式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签就业协议，已出国，已上博，已上博士后，签劳动合同</a:t>
                      </a: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…… </a:t>
                      </a:r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5809" marR="5809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937126" y="3691890"/>
            <a:ext cx="2479675" cy="84391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br>
              <a:rPr lang="en-US" altLang="zh-CN" sz="2000" b="1" kern="0" dirty="0">
                <a:latin typeface="微软雅黑" pitchFamily="34" charset="-122"/>
                <a:ea typeface="微软雅黑" pitchFamily="34" charset="-122"/>
                <a:cs typeface="+mj-cs"/>
                <a:sym typeface="Calibri" pitchFamily="34" charset="0"/>
              </a:rPr>
            </a:br>
            <a:endParaRPr lang="zh-CN" altLang="en-US" sz="2000" b="1" kern="0" dirty="0">
              <a:latin typeface="微软雅黑" pitchFamily="34" charset="-122"/>
              <a:ea typeface="微软雅黑" pitchFamily="34" charset="-122"/>
              <a:cs typeface="+mj-cs"/>
              <a:sym typeface="Calibri" pitchFamily="34" charset="0"/>
            </a:endParaRPr>
          </a:p>
        </p:txBody>
      </p:sp>
      <p:pic>
        <p:nvPicPr>
          <p:cNvPr id="6" name="图片 2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4" y="339090"/>
            <a:ext cx="2422514" cy="5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接连接符 7"/>
          <p:cNvCxnSpPr/>
          <p:nvPr/>
        </p:nvCxnSpPr>
        <p:spPr>
          <a:xfrm>
            <a:off x="500034" y="1000108"/>
            <a:ext cx="8143932" cy="15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3643306" y="285728"/>
            <a:ext cx="4214842" cy="5715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核对规则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14283" y="1077881"/>
          <a:ext cx="8715434" cy="5565828"/>
        </p:xfrm>
        <a:graphic>
          <a:graphicData uri="http://schemas.openxmlformats.org/drawingml/2006/table">
            <a:tbl>
              <a:tblPr/>
              <a:tblGrid>
                <a:gridCol w="29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92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16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51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106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毕业去向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就业形式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单位名称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单位所在地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档案转寄单位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档案转寄具体地址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档案接收人 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档案接收电话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户口迁移地址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具体落实单位名称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具体落实单位所在地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需提供材料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67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派遣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签就业协议（京外生源签在京单位需</a:t>
                      </a:r>
                      <a:r>
                        <a:rPr lang="zh-CN" alt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获得人保部或北京市人保局签发的进京接收函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以三方协议和征求意见函的公章为准（有上级单位盖章的，要确认接收单位）</a:t>
                      </a:r>
                      <a:b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</a:br>
                      <a:endParaRPr lang="zh-CN" altLang="en-US" sz="900" b="0" i="0" u="none" strike="noStrike" dirty="0">
                        <a:solidFill>
                          <a:srgbClr val="FF000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直辖市写到区县（如北京市海淀区）、其他省（区）写到地级市（如山东省青岛市、内蒙古兴安盟）</a:t>
                      </a:r>
                      <a:b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</a:br>
                      <a:endParaRPr lang="zh-CN" altLang="en-US" sz="900" b="0" i="0" u="none" strike="noStrike" dirty="0">
                        <a:solidFill>
                          <a:srgbClr val="FF000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档案由签约单位接收，请填写接收部门（如：航天科工二院人事劳资处）；档案由人才托管，请填写人才机构的名称（如北京市海淀区人才服务中心）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“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EMS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标准快递”能够到达的详细有效地址（详细到门牌号或信箱）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必填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档案接收人的手机或座机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尽量填写到街道门牌号或者填写单位所在省市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+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单位名称（户口未迁入学校的，填“户口未迁入”）</a:t>
                      </a:r>
                      <a:b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</a:br>
                      <a:endParaRPr lang="zh-CN" altLang="en-US" sz="900" b="0" i="0" u="none" strike="noStrike" dirty="0">
                        <a:solidFill>
                          <a:srgbClr val="FF000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三方协议、征求意见函、京外生源签在京单位需</a:t>
                      </a:r>
                      <a:r>
                        <a:rPr lang="zh-CN" altLang="en-US" sz="9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获得人保部或北京市人保局签发的进京接收函</a:t>
                      </a:r>
                      <a:r>
                        <a:rPr lang="zh-CN" altLang="en-US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6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国家知识产权局专利局专利审查协作天津中心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天津市东丽区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中国北方人才市场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天津市河东区六纬路</a:t>
                      </a:r>
                      <a:r>
                        <a:rPr lang="en-US" altLang="zh-CN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195</a:t>
                      </a:r>
                      <a:r>
                        <a:rPr lang="zh-CN" altLang="en-US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号增</a:t>
                      </a:r>
                      <a:r>
                        <a:rPr lang="en-US" altLang="zh-CN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孙老师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900" b="0" i="0" u="none" strike="noStrike" kern="1200" dirty="0">
                          <a:solidFill>
                            <a:srgbClr val="FF0000"/>
                          </a:solidFill>
                          <a:latin typeface="微软雅黑"/>
                          <a:ea typeface="+mn-ea"/>
                          <a:cs typeface="+mn-cs"/>
                        </a:rPr>
                        <a:t>022-84899051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天津市东丽区华明大道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3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号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　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　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B05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中国运载火箭技术研究院战术武器事业部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北京市丰台区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中国运载火箭技术研究院战术武器事业部人力资源处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9200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信箱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1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分箱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-1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（战术武器事业部）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杜丹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010-68198787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00B05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出国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已出国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公派保留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公派保留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公派保留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国家及学校（如美国纽约大学、澳大利亚悉尼大学）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出国申请表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52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二分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已出国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参看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《</a:t>
                      </a:r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各省（市、自治区）接收外地高校毕业生就业政策文件汇编</a:t>
                      </a:r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》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无具体接收人的，可以填写档案接收部门（如毕业生就业指导处）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参看</a:t>
                      </a:r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《</a:t>
                      </a:r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各省（市、自治区）接收外地高校毕业生就业政策文件汇编</a:t>
                      </a:r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》</a:t>
                      </a:r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，一般是座机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同单位名称或者填原籍户口地址（详细到门牌号，户口未迁入学校的，填“户口未迁入”）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国家及学校（如美国纽约大学、澳大利亚悉尼大学）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出国申请表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签劳动合同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签劳动合同的单位名称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签劳动合同的单位所在地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劳动合同复印件及</a:t>
                      </a:r>
                      <a:r>
                        <a:rPr lang="en-US" altLang="zh-CN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《</a:t>
                      </a:r>
                      <a:r>
                        <a:rPr lang="zh-CN" altLang="en-US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签劳动合同就业毕业生汇总表</a:t>
                      </a:r>
                      <a:r>
                        <a:rPr lang="en-US" altLang="zh-CN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》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8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单位名称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单位所在地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《</a:t>
                      </a:r>
                      <a:r>
                        <a:rPr lang="zh-CN" altLang="en-US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灵活就业毕业生汇总表</a:t>
                      </a:r>
                      <a:r>
                        <a:rPr lang="en-US" altLang="zh-CN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》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55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单位用人证明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>
                        <a:solidFill>
                          <a:srgbClr val="FF000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CN" altLang="en-US" sz="900" b="0" i="0" u="none" strike="noStrike" dirty="0">
                        <a:solidFill>
                          <a:srgbClr val="FF000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CN" sz="900" b="0" i="0" u="none" strike="noStrike">
                        <a:solidFill>
                          <a:srgbClr val="00B050"/>
                        </a:solidFill>
                        <a:latin typeface="微软雅黑"/>
                      </a:endParaRP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06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自由职业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所从事自由职业的内容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从事自由职业所在地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06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自主创业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具体创业项目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创业所在地区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《</a:t>
                      </a:r>
                      <a:r>
                        <a:rPr lang="zh-CN" altLang="en-US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自主创业毕业生汇总表</a:t>
                      </a:r>
                      <a:r>
                        <a:rPr lang="en-US" altLang="zh-CN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》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回省待就业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　</a:t>
                      </a:r>
                    </a:p>
                  </a:txBody>
                  <a:tcPr marL="3438" marR="3438" marT="3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937126" y="3691890"/>
            <a:ext cx="2479675" cy="84391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br>
              <a:rPr lang="en-US" altLang="zh-CN" sz="2000" b="1" kern="0" dirty="0">
                <a:latin typeface="微软雅黑" pitchFamily="34" charset="-122"/>
                <a:ea typeface="微软雅黑" pitchFamily="34" charset="-122"/>
                <a:cs typeface="+mj-cs"/>
                <a:sym typeface="Calibri" pitchFamily="34" charset="0"/>
              </a:rPr>
            </a:br>
            <a:endParaRPr lang="zh-CN" altLang="en-US" sz="2000" b="1" kern="0" dirty="0">
              <a:latin typeface="微软雅黑" pitchFamily="34" charset="-122"/>
              <a:ea typeface="微软雅黑" pitchFamily="34" charset="-122"/>
              <a:cs typeface="+mj-cs"/>
              <a:sym typeface="Calibri" pitchFamily="34" charset="0"/>
            </a:endParaRPr>
          </a:p>
        </p:txBody>
      </p:sp>
      <p:pic>
        <p:nvPicPr>
          <p:cNvPr id="6" name="图片 2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4" y="339090"/>
            <a:ext cx="2422514" cy="5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接连接符 7"/>
          <p:cNvCxnSpPr/>
          <p:nvPr/>
        </p:nvCxnSpPr>
        <p:spPr>
          <a:xfrm>
            <a:off x="500034" y="1000108"/>
            <a:ext cx="8143932" cy="15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3643306" y="285728"/>
            <a:ext cx="4214842" cy="5715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核对规则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42844" y="1182884"/>
          <a:ext cx="8858310" cy="5389388"/>
        </p:xfrm>
        <a:graphic>
          <a:graphicData uri="http://schemas.openxmlformats.org/drawingml/2006/table">
            <a:tbl>
              <a:tblPr/>
              <a:tblGrid>
                <a:gridCol w="53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6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34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27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27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4075"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毕业去向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就业形式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单位名称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单位所在地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档案转寄单位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档案转寄具体地址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档案接收人 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档案接收电话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户口迁移地址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具体落实单位名称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具体落实单位所在地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需提供材料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待分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参军（入伍）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参军保留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参军保留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参军保留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武装部提供名单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6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在京待就业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汉语志愿者</a:t>
                      </a:r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保留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汉语志愿者</a:t>
                      </a:r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保留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汉语志愿者</a:t>
                      </a:r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保留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国家及学校（如加拿大萨斯喀彻温大学孔子学院）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国家汉办出函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21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考研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已上博士后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北京理工大学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北京理工大学人事处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北京理工大学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B050"/>
                          </a:solidFill>
                          <a:latin typeface="微软雅黑"/>
                        </a:rPr>
                        <a:t>博士后</a:t>
                      </a:r>
                      <a:r>
                        <a:rPr lang="zh-CN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进站证明</a:t>
                      </a:r>
                      <a:r>
                        <a:rPr lang="zh-CN" altLang="en-US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或人事处接收函</a:t>
                      </a:r>
                      <a:endParaRPr lang="zh-CN" sz="900" b="0" i="0" u="none" strike="noStrike" dirty="0">
                        <a:solidFill>
                          <a:srgbClr val="00B050"/>
                        </a:solidFill>
                        <a:latin typeface="微软雅黑"/>
                      </a:endParaRP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北京航空航天大学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北京航空航天大学人事处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北京市海淀区学院路37号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武老师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010-82316105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北京航空航天大学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9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中国工程物理研究院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四川省绵阳市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中国工程物理研究院人事教育处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四川省绵阳市绵山路64号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于爱梅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0816-2484147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四川省绵阳市公安局科学城公安分局春雷派出所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中国工程物理研究院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四川省绵阳市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5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已上博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北京理工大学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北京理工大学宇航学院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北京市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北京理工大学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sz="900" b="0" i="0" u="none" strike="noStrike">
                          <a:solidFill>
                            <a:srgbClr val="00B050"/>
                          </a:solidFill>
                          <a:latin typeface="微软雅黑"/>
                        </a:rPr>
                        <a:t>博士录取通知书（直博、硕博连读不用提供）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71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北京航空航天大学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北京航空航天大学研究生招生办公室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北京市海淀区学院路37号办公楼东楼209室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北航研招办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010-82317794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北京市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北京航空航天大学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北京市海淀区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64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天津市南开区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天津大学精密仪器与光电子工程学院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天津市南开区卫津路92号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焦璇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022-27407841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天津市南开区卫津路92号天津大学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>
                          <a:solidFill>
                            <a:srgbClr val="FF0000"/>
                          </a:solidFill>
                          <a:latin typeface="微软雅黑"/>
                        </a:rPr>
                        <a:t>天津大学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900" b="0" i="0" u="none" strike="noStrike" dirty="0">
                          <a:solidFill>
                            <a:srgbClr val="FF0000"/>
                          </a:solidFill>
                          <a:latin typeface="微软雅黑"/>
                        </a:rPr>
                        <a:t>天津市南开区</a:t>
                      </a:r>
                    </a:p>
                  </a:txBody>
                  <a:tcPr marL="3983" marR="3983" marT="3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1026</Words>
  <Application>Microsoft Office PowerPoint</Application>
  <PresentationFormat>全屏显示(4:3)</PresentationFormat>
  <Paragraphs>250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微软雅黑</vt:lpstr>
      <vt:lpstr>Arial</vt:lpstr>
      <vt:lpstr>Calibri</vt:lpstr>
      <vt:lpstr>Office 主题</vt:lpstr>
      <vt:lpstr>2017年春季就业派遣知识讲座 </vt:lpstr>
      <vt:lpstr>核对数据字段</vt:lpstr>
      <vt:lpstr>核对规则</vt:lpstr>
      <vt:lpstr>核对规则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2016年派遣核对知识讲座 </dc:title>
  <dc:creator>dell</dc:creator>
  <cp:lastModifiedBy>User</cp:lastModifiedBy>
  <cp:revision>85</cp:revision>
  <dcterms:created xsi:type="dcterms:W3CDTF">2016-02-26T05:56:15Z</dcterms:created>
  <dcterms:modified xsi:type="dcterms:W3CDTF">2017-03-08T03:48:53Z</dcterms:modified>
</cp:coreProperties>
</file>